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7" r:id="rId2"/>
    <p:sldId id="282" r:id="rId3"/>
    <p:sldId id="283" r:id="rId4"/>
    <p:sldId id="314" r:id="rId5"/>
    <p:sldId id="315" r:id="rId6"/>
    <p:sldId id="316" r:id="rId7"/>
    <p:sldId id="312" r:id="rId8"/>
    <p:sldId id="313" r:id="rId9"/>
    <p:sldId id="281" r:id="rId10"/>
  </p:sldIdLst>
  <p:sldSz cx="12192000" cy="6858000"/>
  <p:notesSz cx="6799263" cy="9929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zárik Zdenek" initials="VZ" lastIdx="1" clrIdx="0">
    <p:extLst>
      <p:ext uri="{19B8F6BF-5375-455C-9EA6-DF929625EA0E}">
        <p15:presenceInfo xmlns:p15="http://schemas.microsoft.com/office/powerpoint/2012/main" userId="S-1-5-21-2632814639-3980634626-3591563423-102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A400"/>
    <a:srgbClr val="585858"/>
    <a:srgbClr val="FFDB97"/>
    <a:srgbClr val="FFEDCB"/>
    <a:srgbClr val="BBD4E1"/>
    <a:srgbClr val="1E3C52"/>
    <a:srgbClr val="00BDF5"/>
    <a:srgbClr val="254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0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840" y="150"/>
      </p:cViewPr>
      <p:guideLst>
        <p:guide orient="horz" pos="1049"/>
        <p:guide pos="3840"/>
        <p:guide pos="211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348F0-7295-4E36-9B25-0B10A6CDD47D}" type="datetimeFigureOut">
              <a:rPr lang="sk-SK" smtClean="0"/>
              <a:t>19. 9. 2025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4B9DD-4424-4C94-BFA5-BEC1771B1C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75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_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6821F5B8-126B-4864-A6B4-59B4092B6DF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8585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3863145-12F5-4320-ACCE-E0A84D9C87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1" y="432629"/>
            <a:ext cx="3329569" cy="15527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Zástupný objekt pre nadpis 1">
            <a:extLst>
              <a:ext uri="{FF2B5EF4-FFF2-40B4-BE49-F238E27FC236}">
                <a16:creationId xmlns:a16="http://schemas.microsoft.com/office/drawing/2014/main" id="{DA95DA2D-F401-446D-9830-CCA787B0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670" y="659853"/>
            <a:ext cx="527536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B36FE044-4561-4FE9-91AD-E10A06280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1670" y="4448065"/>
            <a:ext cx="5275368" cy="1459402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317205AA-4492-4E23-A9BF-CA243AD3C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1670" y="5612666"/>
            <a:ext cx="527536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3">
    <p:bg>
      <p:bgPr>
        <a:solidFill>
          <a:srgbClr val="FA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>
            <a:extLst>
              <a:ext uri="{FF2B5EF4-FFF2-40B4-BE49-F238E27FC236}">
                <a16:creationId xmlns:a16="http://schemas.microsoft.com/office/drawing/2014/main" id="{EDC0AD64-36AC-4751-BE33-0C9E388AC1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17526"/>
            <a:ext cx="11500643" cy="1202418"/>
          </a:xfrm>
          <a:prstGeom prst="rect">
            <a:avLst/>
          </a:prstGeom>
        </p:spPr>
        <p:txBody>
          <a:bodyPr/>
          <a:lstStyle>
            <a:lvl1pPr>
              <a:tabLst>
                <a:tab pos="4391025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919236"/>
            <a:ext cx="5426075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11" name="Zástupný objekt pre text 11">
            <a:extLst>
              <a:ext uri="{FF2B5EF4-FFF2-40B4-BE49-F238E27FC236}">
                <a16:creationId xmlns:a16="http://schemas.microsoft.com/office/drawing/2014/main" id="{907D8744-0F47-4418-A11C-5EB7B5147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0944" y="1919236"/>
            <a:ext cx="5404659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13" name="Zástupný objekt pre číslo snímky 5">
            <a:extLst>
              <a:ext uri="{FF2B5EF4-FFF2-40B4-BE49-F238E27FC236}">
                <a16:creationId xmlns:a16="http://schemas.microsoft.com/office/drawing/2014/main" id="{2DA1CFB9-4A29-480F-87B9-8CB5790B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0037B974-9C37-490F-8BB1-1ADC80E15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9" y="6255322"/>
            <a:ext cx="2662114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o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5612666"/>
            <a:ext cx="5468938" cy="571500"/>
          </a:xfrm>
          <a:prstGeom prst="rect">
            <a:avLst/>
          </a:prstGeom>
        </p:spPr>
      </p:pic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C169A56A-4C51-4049-9A7D-FCD767D3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838" y="627613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17526"/>
            <a:ext cx="5426076" cy="1202418"/>
          </a:xfrm>
          <a:prstGeom prst="rect">
            <a:avLst/>
          </a:prstGeom>
        </p:spPr>
        <p:txBody>
          <a:bodyPr/>
          <a:lstStyle>
            <a:lvl1pPr>
              <a:tabLst>
                <a:tab pos="4391025" algn="l"/>
              </a:tabLs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919236"/>
            <a:ext cx="5426075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10BE400-D18B-4F24-BA93-2B6EB04495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8FE28433-B2A1-4800-9592-1165D5550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7" y="6255322"/>
            <a:ext cx="2662118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4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C169A56A-4C51-4049-9A7D-FCD767D3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1498" y="6276137"/>
            <a:ext cx="5468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10BE400-D18B-4F24-BA93-2B6EB04495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endParaRPr lang="sk-SK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1498" y="5612666"/>
            <a:ext cx="5468938" cy="5715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61" y="517526"/>
            <a:ext cx="5426076" cy="1202418"/>
          </a:xfrm>
          <a:prstGeom prst="rect">
            <a:avLst/>
          </a:prstGeom>
        </p:spPr>
        <p:txBody>
          <a:bodyPr/>
          <a:lstStyle>
            <a:lvl1pPr>
              <a:tabLst>
                <a:tab pos="4391025" algn="l"/>
              </a:tabLst>
              <a:defRPr sz="4000" b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4361" y="1919236"/>
            <a:ext cx="5426075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AE1B144-32F8-4772-94CB-C09A7D8100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498" y="6255322"/>
            <a:ext cx="2662114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9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365126"/>
            <a:ext cx="11564937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276651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92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93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be_3">
    <p:bg>
      <p:bgPr>
        <a:solidFill>
          <a:srgbClr val="FA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65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á obrazovk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>
            <a:extLst>
              <a:ext uri="{FF2B5EF4-FFF2-40B4-BE49-F238E27FC236}">
                <a16:creationId xmlns:a16="http://schemas.microsoft.com/office/drawing/2014/main" id="{CCBBA1FF-B0E8-4D0E-88E7-396A526573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821F5B8-126B-4864-A6B4-59B4092B6DF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Zástupný objekt pre nadpis 1">
            <a:extLst>
              <a:ext uri="{FF2B5EF4-FFF2-40B4-BE49-F238E27FC236}">
                <a16:creationId xmlns:a16="http://schemas.microsoft.com/office/drawing/2014/main" id="{D562F206-473C-4BE7-A528-182F752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7" y="1428974"/>
            <a:ext cx="51246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 b="1">
                <a:solidFill>
                  <a:srgbClr val="FAA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5" name="Zástupný objekt pre text 4">
            <a:extLst>
              <a:ext uri="{FF2B5EF4-FFF2-40B4-BE49-F238E27FC236}">
                <a16:creationId xmlns:a16="http://schemas.microsoft.com/office/drawing/2014/main" id="{6128BC0F-30A7-4F8E-8D69-4921C0D1E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097" y="4448065"/>
            <a:ext cx="5275368" cy="1459402"/>
          </a:xfrm>
          <a:prstGeom prst="rect">
            <a:avLst/>
          </a:prstGeom>
        </p:spPr>
        <p:txBody>
          <a:bodyPr anchor="b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69774D32-D1D6-4FBB-BB54-CADCF8501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7" y="5612666"/>
            <a:ext cx="5275368" cy="5715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4E6269D-023A-4F47-B41B-316CA912FD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474" y="4521758"/>
            <a:ext cx="4171051" cy="1945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80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ovic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jekt pre pätu 7"/>
          <p:cNvSpPr>
            <a:spLocks noGrp="1"/>
          </p:cNvSpPr>
          <p:nvPr>
            <p:ph type="ftr" sz="quarter" idx="11"/>
          </p:nvPr>
        </p:nvSpPr>
        <p:spPr>
          <a:xfrm>
            <a:off x="292100" y="6289527"/>
            <a:ext cx="4114800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sk-SK"/>
              <a:t>NDS 2022</a:t>
            </a:r>
            <a:endParaRPr lang="sk-SK" dirty="0"/>
          </a:p>
        </p:txBody>
      </p:sp>
      <p:sp>
        <p:nvSpPr>
          <p:cNvPr id="13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54960" y="6289527"/>
            <a:ext cx="2743200" cy="24938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0B62C7B9-FBC6-7547-ACA3-232EF485A4AB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" name="Rovná spojnica 13"/>
          <p:cNvCxnSpPr/>
          <p:nvPr userDrawn="1"/>
        </p:nvCxnSpPr>
        <p:spPr>
          <a:xfrm flipV="1">
            <a:off x="292100" y="6096000"/>
            <a:ext cx="530606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_3A">
    <p:bg>
      <p:bgPr>
        <a:solidFill>
          <a:srgbClr val="585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6821F5B8-126B-4864-A6B4-59B4092B6DF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Zástupný objekt pre nadpis 1">
            <a:extLst>
              <a:ext uri="{FF2B5EF4-FFF2-40B4-BE49-F238E27FC236}">
                <a16:creationId xmlns:a16="http://schemas.microsoft.com/office/drawing/2014/main" id="{D562F206-473C-4BE7-A528-182F752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670" y="659853"/>
            <a:ext cx="51246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B776C63-07B6-4111-BA9C-518399574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594350"/>
            <a:ext cx="1581510" cy="5715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DAEACC4-BD06-4D9F-801C-0A739F3D3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544" y="5594350"/>
            <a:ext cx="1199456" cy="57150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58EE1901-C239-4441-9FB7-727EC725E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0376" y="5594350"/>
            <a:ext cx="1619250" cy="571500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8C46CBC6-361F-4B39-AC66-9C233C0502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9362" y="5594350"/>
            <a:ext cx="1619250" cy="5715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0335A11-6F48-43A3-9C05-F5DFB8539F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1" y="432629"/>
            <a:ext cx="3329569" cy="1552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149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_3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6821F5B8-126B-4864-A6B4-59B4092B6DF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Zástupný objekt pre nadpis 1">
            <a:extLst>
              <a:ext uri="{FF2B5EF4-FFF2-40B4-BE49-F238E27FC236}">
                <a16:creationId xmlns:a16="http://schemas.microsoft.com/office/drawing/2014/main" id="{D562F206-473C-4BE7-A528-182F752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70" y="659853"/>
            <a:ext cx="51246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4748614D-4F11-4202-907E-1E5EC9D52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761" y="4924241"/>
            <a:ext cx="3329569" cy="1552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</p:pic>
      <p:sp>
        <p:nvSpPr>
          <p:cNvPr id="13" name="Zástupný objekt pre text 4">
            <a:extLst>
              <a:ext uri="{FF2B5EF4-FFF2-40B4-BE49-F238E27FC236}">
                <a16:creationId xmlns:a16="http://schemas.microsoft.com/office/drawing/2014/main" id="{4B6B7F27-78CF-43FD-A496-8E3DEE700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670" y="4448065"/>
            <a:ext cx="5275368" cy="1459402"/>
          </a:xfrm>
          <a:prstGeom prst="rect">
            <a:avLst/>
          </a:prstGeom>
        </p:spPr>
        <p:txBody>
          <a:bodyPr anchor="b"/>
          <a:lstStyle>
            <a:lvl1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2BF6AC5-5CEF-48A4-AF9E-E2EE46280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670" y="5612666"/>
            <a:ext cx="527536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1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20B11333-B6EF-4AC0-B8D0-6C79CBE81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7" y="6255322"/>
            <a:ext cx="2662118" cy="406754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C169A56A-4C51-4049-9A7D-FCD767D3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rgbClr val="FAA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7" y="365126"/>
            <a:ext cx="11564939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098" y="1919236"/>
            <a:ext cx="11564940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01615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368093E-5A74-46AF-9642-AD07886E8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0B11333-B6EF-4AC0-B8D0-6C79CBE81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7" y="6255322"/>
            <a:ext cx="2662118" cy="406754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C169A56A-4C51-4049-9A7D-FCD767D3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rgbClr val="FAA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7" y="365126"/>
            <a:ext cx="11564939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098" y="1919236"/>
            <a:ext cx="11564940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54382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6" y="371964"/>
            <a:ext cx="11564937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096" y="1919236"/>
            <a:ext cx="11564940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11" name="Zástupný objekt pre číslo snímky 5">
            <a:extLst>
              <a:ext uri="{FF2B5EF4-FFF2-40B4-BE49-F238E27FC236}">
                <a16:creationId xmlns:a16="http://schemas.microsoft.com/office/drawing/2014/main" id="{39C8A86B-A8F5-44D0-A0F9-5C2F99BD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394233E-B50A-4FC4-B570-025392056A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9" y="6255322"/>
            <a:ext cx="2662114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365126"/>
            <a:ext cx="11564937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098" y="1919236"/>
            <a:ext cx="11564940" cy="383847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DF5"/>
              </a:buClr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11" name="Zástupný objekt pre číslo snímky 5">
            <a:extLst>
              <a:ext uri="{FF2B5EF4-FFF2-40B4-BE49-F238E27FC236}">
                <a16:creationId xmlns:a16="http://schemas.microsoft.com/office/drawing/2014/main" id="{BE3F091D-5378-4ACE-A447-DCE5B6A8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37D684-7B61-4AD6-8455-A6BB1B90B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7" y="6255322"/>
            <a:ext cx="2662118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63EE1-8DEC-416B-A654-D51DDD86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365126"/>
            <a:ext cx="11564937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08C5E45-E11A-452E-B5F6-61E94FB07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CC920D2-A2A6-49FA-9D09-2F879B0460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2100" y="1697891"/>
            <a:ext cx="11564936" cy="420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23AF3A86-034A-4A00-B911-C4D16034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241EE418-D9F6-4D38-ABB4-7ECD11399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7" y="6255322"/>
            <a:ext cx="2662118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96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>
            <a:extLst>
              <a:ext uri="{FF2B5EF4-FFF2-40B4-BE49-F238E27FC236}">
                <a16:creationId xmlns:a16="http://schemas.microsoft.com/office/drawing/2014/main" id="{EDC0AD64-36AC-4751-BE33-0C9E388AC1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538CD2A-A14C-402E-9B5C-D87D8C447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5612666"/>
            <a:ext cx="11564938" cy="5715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977B69D-AB64-4D8D-B209-27FAE1F2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17526"/>
            <a:ext cx="11500643" cy="12024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E59CE9F-DBED-4437-BC11-725A72FB5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919236"/>
            <a:ext cx="5426075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11" name="Zástupný objekt pre text 11">
            <a:extLst>
              <a:ext uri="{FF2B5EF4-FFF2-40B4-BE49-F238E27FC236}">
                <a16:creationId xmlns:a16="http://schemas.microsoft.com/office/drawing/2014/main" id="{907D8744-0F47-4418-A11C-5EB7B5147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0944" y="1919236"/>
            <a:ext cx="5404659" cy="383847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13" name="Zástupný objekt pre číslo snímky 5">
            <a:extLst>
              <a:ext uri="{FF2B5EF4-FFF2-40B4-BE49-F238E27FC236}">
                <a16:creationId xmlns:a16="http://schemas.microsoft.com/office/drawing/2014/main" id="{9D96EF37-D4A1-4ECA-83CC-A053E1CB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098" y="6276137"/>
            <a:ext cx="11564938" cy="365125"/>
          </a:xfrm>
          <a:prstGeom prst="rect">
            <a:avLst/>
          </a:prstGeom>
        </p:spPr>
        <p:txBody>
          <a:bodyPr anchor="ctr"/>
          <a:lstStyle>
            <a:lvl1pPr algn="r">
              <a:defRPr sz="2000" b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E72E9-37BA-4260-9F70-5A260C7510E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65EEA89-CA56-486D-A523-872AD91F58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7" y="6255322"/>
            <a:ext cx="2662118" cy="4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5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3" r:id="rId3"/>
    <p:sldLayoutId id="2147483651" r:id="rId4"/>
    <p:sldLayoutId id="2147483674" r:id="rId5"/>
    <p:sldLayoutId id="2147483664" r:id="rId6"/>
    <p:sldLayoutId id="2147483666" r:id="rId7"/>
    <p:sldLayoutId id="2147483650" r:id="rId8"/>
    <p:sldLayoutId id="2147483662" r:id="rId9"/>
    <p:sldLayoutId id="2147483663" r:id="rId10"/>
    <p:sldLayoutId id="2147483665" r:id="rId11"/>
    <p:sldLayoutId id="2147483667" r:id="rId12"/>
    <p:sldLayoutId id="2147483671" r:id="rId13"/>
    <p:sldLayoutId id="2147483668" r:id="rId14"/>
    <p:sldLayoutId id="2147483669" r:id="rId15"/>
    <p:sldLayoutId id="2147483670" r:id="rId16"/>
    <p:sldLayoutId id="2147483672" r:id="rId17"/>
    <p:sldLayoutId id="214748367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8444"/>
                    </a14:imgEffect>
                    <a14:imgEffect>
                      <a14:saturation sat="103000"/>
                    </a14:imgEffect>
                    <a14:imgEffect>
                      <a14:brightnessContrast bright="-4000" contrast="1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069A6-0146-4207-863A-2E894AC4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dirty="0"/>
              <a:t>Príprava a realizácia diaľničných stavieb v najbližšom období</a:t>
            </a:r>
            <a:br>
              <a:rPr lang="sk-SK" dirty="0"/>
            </a:br>
            <a:r>
              <a:rPr lang="sk-SK" sz="4400" dirty="0">
                <a:solidFill>
                  <a:schemeClr val="accent1"/>
                </a:solidFill>
              </a:rPr>
              <a:t>Prepojenie Moravy a Slovenska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B439AD2-BFB3-4702-88EB-8775492D2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Národná diaľničná spoločnosť, a.s.</a:t>
            </a:r>
            <a:endParaRPr lang="sk-SK" b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0" dirty="0">
                <a:solidFill>
                  <a:schemeClr val="bg1"/>
                </a:solidFill>
              </a:rPr>
              <a:t>„Střední Morava - křižovatka dopravních a ekonomických zájmů“</a:t>
            </a:r>
          </a:p>
        </p:txBody>
      </p:sp>
    </p:spTree>
    <p:extLst>
      <p:ext uri="{BB962C8B-B14F-4D97-AF65-F5344CB8AC3E}">
        <p14:creationId xmlns:p14="http://schemas.microsoft.com/office/powerpoint/2010/main" val="121968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C5DB78AB-CF53-4A51-AAE6-475715192822}"/>
              </a:ext>
            </a:extLst>
          </p:cNvPr>
          <p:cNvGrpSpPr/>
          <p:nvPr/>
        </p:nvGrpSpPr>
        <p:grpSpPr>
          <a:xfrm>
            <a:off x="3485072" y="898333"/>
            <a:ext cx="8706928" cy="5959667"/>
            <a:chOff x="3485072" y="898333"/>
            <a:chExt cx="8706928" cy="5959667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1E4340DF-4527-4BBA-8F6C-CF16ADB65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072" y="898333"/>
              <a:ext cx="8706928" cy="5959667"/>
            </a:xfrm>
            <a:prstGeom prst="rect">
              <a:avLst/>
            </a:prstGeom>
          </p:spPr>
        </p:pic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89F79DC7-18AC-496B-9964-ACD242127B8B}"/>
                </a:ext>
              </a:extLst>
            </p:cNvPr>
            <p:cNvSpPr/>
            <p:nvPr/>
          </p:nvSpPr>
          <p:spPr>
            <a:xfrm>
              <a:off x="3485072" y="898333"/>
              <a:ext cx="2363638" cy="16205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D32B3FA-E317-4BE6-B3D2-DF783143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12763"/>
            <a:ext cx="8239694" cy="3990226"/>
          </a:xfrm>
        </p:spPr>
        <p:txBody>
          <a:bodyPr/>
          <a:lstStyle/>
          <a:p>
            <a:r>
              <a:rPr lang="sk-SK" spc="-150" dirty="0">
                <a:solidFill>
                  <a:schemeClr val="tx1"/>
                </a:solidFill>
              </a:rPr>
              <a:t>Sieť </a:t>
            </a:r>
            <a:r>
              <a:rPr lang="sk-SK" spc="-150" dirty="0">
                <a:solidFill>
                  <a:srgbClr val="FAA400"/>
                </a:solidFill>
              </a:rPr>
              <a:t>diaľnic a rýchlostných</a:t>
            </a:r>
            <a:r>
              <a:rPr lang="sk-SK" spc="-150" dirty="0">
                <a:solidFill>
                  <a:schemeClr val="tx1"/>
                </a:solidFill>
              </a:rPr>
              <a:t> ciest</a:t>
            </a:r>
            <a:br>
              <a:rPr lang="sk-SK" spc="-150" dirty="0">
                <a:solidFill>
                  <a:schemeClr val="tx1"/>
                </a:solidFill>
              </a:rPr>
            </a:br>
            <a:r>
              <a:rPr lang="sk-SK" spc="-150" dirty="0">
                <a:solidFill>
                  <a:schemeClr val="tx1"/>
                </a:solidFill>
              </a:rPr>
              <a:t>na Slovensku</a:t>
            </a:r>
            <a:br>
              <a:rPr lang="sk-SK" dirty="0">
                <a:solidFill>
                  <a:schemeClr val="tx1"/>
                </a:solidFill>
              </a:rPr>
            </a:br>
            <a:br>
              <a:rPr lang="sk-SK" dirty="0">
                <a:solidFill>
                  <a:schemeClr val="tx1"/>
                </a:solidFill>
              </a:rPr>
            </a:br>
            <a:r>
              <a:rPr lang="sk-SK" sz="3200" spc="-150" dirty="0">
                <a:solidFill>
                  <a:srgbClr val="FAA400"/>
                </a:solidFill>
              </a:rPr>
              <a:t>Prepojenie</a:t>
            </a:r>
            <a:r>
              <a:rPr lang="sk-SK" sz="3200" spc="-150" dirty="0">
                <a:solidFill>
                  <a:srgbClr val="585858"/>
                </a:solidFill>
              </a:rPr>
              <a:t> Moravy a Slovenska</a:t>
            </a:r>
            <a:br>
              <a:rPr lang="sk-SK" sz="3200" dirty="0">
                <a:solidFill>
                  <a:srgbClr val="585858"/>
                </a:solidFill>
              </a:rPr>
            </a:br>
            <a:endParaRPr lang="sk-SK" sz="3200" dirty="0">
              <a:solidFill>
                <a:srgbClr val="585858"/>
              </a:solidFill>
            </a:endParaRPr>
          </a:p>
        </p:txBody>
      </p:sp>
      <p:sp>
        <p:nvSpPr>
          <p:cNvPr id="3" name="Zaoblený obdĺžnik 2">
            <a:extLst>
              <a:ext uri="{FF2B5EF4-FFF2-40B4-BE49-F238E27FC236}">
                <a16:creationId xmlns:a16="http://schemas.microsoft.com/office/drawing/2014/main" id="{9C1BE7B5-94CD-CB40-FF4E-75DA0AC4DD79}"/>
              </a:ext>
            </a:extLst>
          </p:cNvPr>
          <p:cNvSpPr/>
          <p:nvPr/>
        </p:nvSpPr>
        <p:spPr>
          <a:xfrm>
            <a:off x="525560" y="2893979"/>
            <a:ext cx="1011677" cy="535021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aoblený obdĺžnik 3">
            <a:extLst>
              <a:ext uri="{FF2B5EF4-FFF2-40B4-BE49-F238E27FC236}">
                <a16:creationId xmlns:a16="http://schemas.microsoft.com/office/drawing/2014/main" id="{CB1052F2-7060-BF18-30D1-9DA9394AE8C4}"/>
              </a:ext>
            </a:extLst>
          </p:cNvPr>
          <p:cNvSpPr/>
          <p:nvPr/>
        </p:nvSpPr>
        <p:spPr>
          <a:xfrm>
            <a:off x="1660453" y="2893978"/>
            <a:ext cx="1011677" cy="535021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0C65DE4-E978-66B4-0F2C-71961F7A0287}"/>
              </a:ext>
            </a:extLst>
          </p:cNvPr>
          <p:cNvSpPr txBox="1"/>
          <p:nvPr/>
        </p:nvSpPr>
        <p:spPr>
          <a:xfrm>
            <a:off x="708232" y="2869100"/>
            <a:ext cx="64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bg1">
                    <a:lumMod val="95000"/>
                  </a:schemeClr>
                </a:solidFill>
              </a:rPr>
              <a:t>D2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36F3147-00AA-4F4F-258A-19E22BF76BB9}"/>
              </a:ext>
            </a:extLst>
          </p:cNvPr>
          <p:cNvSpPr txBox="1"/>
          <p:nvPr/>
        </p:nvSpPr>
        <p:spPr>
          <a:xfrm>
            <a:off x="1832726" y="2869099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chemeClr val="bg1">
                    <a:lumMod val="95000"/>
                  </a:schemeClr>
                </a:solidFill>
              </a:rPr>
              <a:t>D3</a:t>
            </a:r>
          </a:p>
        </p:txBody>
      </p:sp>
      <p:sp>
        <p:nvSpPr>
          <p:cNvPr id="10" name="Zaoblený obdĺžnik 2">
            <a:extLst>
              <a:ext uri="{FF2B5EF4-FFF2-40B4-BE49-F238E27FC236}">
                <a16:creationId xmlns:a16="http://schemas.microsoft.com/office/drawing/2014/main" id="{CF28F143-527E-DDC6-3DD1-5FE446F75204}"/>
              </a:ext>
            </a:extLst>
          </p:cNvPr>
          <p:cNvSpPr/>
          <p:nvPr/>
        </p:nvSpPr>
        <p:spPr>
          <a:xfrm>
            <a:off x="530003" y="3503633"/>
            <a:ext cx="1011677" cy="535021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Zaoblený obdĺžnik 3">
            <a:extLst>
              <a:ext uri="{FF2B5EF4-FFF2-40B4-BE49-F238E27FC236}">
                <a16:creationId xmlns:a16="http://schemas.microsoft.com/office/drawing/2014/main" id="{EC3C12A7-CF3C-C857-64A0-B74944D72E17}"/>
              </a:ext>
            </a:extLst>
          </p:cNvPr>
          <p:cNvSpPr/>
          <p:nvPr/>
        </p:nvSpPr>
        <p:spPr>
          <a:xfrm>
            <a:off x="1664896" y="3503632"/>
            <a:ext cx="1011677" cy="535021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2FEEFE1-08F0-0A2F-62BE-0B3D4988DA7F}"/>
              </a:ext>
            </a:extLst>
          </p:cNvPr>
          <p:cNvSpPr txBox="1"/>
          <p:nvPr/>
        </p:nvSpPr>
        <p:spPr>
          <a:xfrm>
            <a:off x="712675" y="3478754"/>
            <a:ext cx="64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bg1">
                    <a:lumMod val="95000"/>
                  </a:schemeClr>
                </a:solidFill>
              </a:rPr>
              <a:t>R5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320E2D3-BEBB-C674-4E2F-59A3E6101CC1}"/>
              </a:ext>
            </a:extLst>
          </p:cNvPr>
          <p:cNvSpPr txBox="1"/>
          <p:nvPr/>
        </p:nvSpPr>
        <p:spPr>
          <a:xfrm>
            <a:off x="1837169" y="3478753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chemeClr val="bg1">
                    <a:lumMod val="95000"/>
                  </a:schemeClr>
                </a:solidFill>
              </a:rPr>
              <a:t>R6</a:t>
            </a:r>
          </a:p>
        </p:txBody>
      </p:sp>
    </p:spTree>
    <p:extLst>
      <p:ext uri="{BB962C8B-B14F-4D97-AF65-F5344CB8AC3E}">
        <p14:creationId xmlns:p14="http://schemas.microsoft.com/office/powerpoint/2010/main" val="338338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3905182" y="3669743"/>
            <a:ext cx="3150127" cy="2283059"/>
          </a:xfrm>
          <a:prstGeom prst="rect">
            <a:avLst/>
          </a:prstGeom>
          <a:solidFill>
            <a:srgbClr val="FFDB9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D1816B0-9C8D-421C-A62B-20F2D6D3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72E9-37BA-4260-9F70-5A260C7510E7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75A54D-BB8B-4BFD-82C9-578525E6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41654"/>
            <a:ext cx="5426076" cy="640714"/>
          </a:xfrm>
        </p:spPr>
        <p:txBody>
          <a:bodyPr/>
          <a:lstStyle/>
          <a:p>
            <a:r>
              <a:rPr lang="sk-SK" dirty="0">
                <a:solidFill>
                  <a:srgbClr val="FFFFFF"/>
                </a:solidFill>
              </a:rPr>
              <a:t>Diaľnica</a:t>
            </a:r>
            <a:r>
              <a:rPr lang="sk-SK" dirty="0">
                <a:solidFill>
                  <a:schemeClr val="accent1"/>
                </a:solidFill>
              </a:rPr>
              <a:t> D3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A64B14B-9BC8-4373-B59F-1964474FB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341" y="0"/>
            <a:ext cx="6096000" cy="6858000"/>
          </a:xfrm>
          <a:prstGeom prst="rect">
            <a:avLst/>
          </a:prstGeom>
        </p:spPr>
      </p:pic>
      <p:sp>
        <p:nvSpPr>
          <p:cNvPr id="5" name="Zástupný objekt pre pätu 1">
            <a:extLst>
              <a:ext uri="{FF2B5EF4-FFF2-40B4-BE49-F238E27FC236}">
                <a16:creationId xmlns:a16="http://schemas.microsoft.com/office/drawing/2014/main" id="{48A4CB3E-44EC-1149-A8DE-CC8A060DD0FF}"/>
              </a:ext>
            </a:extLst>
          </p:cNvPr>
          <p:cNvSpPr txBox="1">
            <a:spLocks/>
          </p:cNvSpPr>
          <p:nvPr/>
        </p:nvSpPr>
        <p:spPr>
          <a:xfrm>
            <a:off x="444023" y="2783244"/>
            <a:ext cx="6922318" cy="3388593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400" b="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 Žilina, Brodno – Kysucké Nové Mesto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Mosty: 16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Križovatka: 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Ekodukt</a:t>
            </a: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</a:p>
          <a:p>
            <a:endParaRPr lang="sk-S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 Kysucké Nové Mesto – Oščadnica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Mosty: 22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Križovatka: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Odpočívadlo:1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Ekodukt</a:t>
            </a: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</a:p>
          <a:p>
            <a:endParaRPr lang="sk-S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 Oščadnica – Čadca Bukov, II. Profil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Tunel: druhá rúra </a:t>
            </a:r>
            <a:r>
              <a:rPr lang="sk-SK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Horelice</a:t>
            </a:r>
            <a:endParaRPr lang="sk-S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Odpočívadlo: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SSÚD: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Mosty: 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Migračný koridor pre zver</a:t>
            </a:r>
          </a:p>
          <a:p>
            <a:endParaRPr lang="sk-S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A27DBC55-1030-4606-B82D-2C065CE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00984"/>
              </p:ext>
            </p:extLst>
          </p:nvPr>
        </p:nvGraphicFramePr>
        <p:xfrm>
          <a:off x="334962" y="1104812"/>
          <a:ext cx="6720347" cy="148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52">
                  <a:extLst>
                    <a:ext uri="{9D8B030D-6E8A-4147-A177-3AD203B41FA5}">
                      <a16:colId xmlns:a16="http://schemas.microsoft.com/office/drawing/2014/main" val="4128513331"/>
                    </a:ext>
                  </a:extLst>
                </a:gridCol>
                <a:gridCol w="2915393">
                  <a:extLst>
                    <a:ext uri="{9D8B030D-6E8A-4147-A177-3AD203B41FA5}">
                      <a16:colId xmlns:a16="http://schemas.microsoft.com/office/drawing/2014/main" val="3488642493"/>
                    </a:ext>
                  </a:extLst>
                </a:gridCol>
                <a:gridCol w="1514104">
                  <a:extLst>
                    <a:ext uri="{9D8B030D-6E8A-4147-A177-3AD203B41FA5}">
                      <a16:colId xmlns:a16="http://schemas.microsoft.com/office/drawing/2014/main" val="3199361581"/>
                    </a:ext>
                  </a:extLst>
                </a:gridCol>
                <a:gridCol w="1781298">
                  <a:extLst>
                    <a:ext uri="{9D8B030D-6E8A-4147-A177-3AD203B41FA5}">
                      <a16:colId xmlns:a16="http://schemas.microsoft.com/office/drawing/2014/main" val="1364824202"/>
                    </a:ext>
                  </a:extLst>
                </a:gridCol>
              </a:tblGrid>
              <a:tr h="439584">
                <a:tc>
                  <a:txBody>
                    <a:bodyPr/>
                    <a:lstStyle/>
                    <a:p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Ťah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Dĺžka</a:t>
                      </a:r>
                      <a:r>
                        <a:rPr lang="sk-SK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úseku v km</a:t>
                      </a:r>
                      <a:endParaRPr lang="sk-SK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jazdných pruhov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91606"/>
                  </a:ext>
                </a:extLst>
              </a:tr>
              <a:tr h="326166"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Žilina, Brodno – Kysucké Nové Mesto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650"/>
                  </a:ext>
                </a:extLst>
              </a:tr>
              <a:tr h="300718"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Kysucké Nové Mesto – Oščadnica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66702"/>
                  </a:ext>
                </a:extLst>
              </a:tr>
              <a:tr h="341482"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Oščadnica – Čadca Bukov, 2. profil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(2+2)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64991"/>
                  </a:ext>
                </a:extLst>
              </a:tr>
            </a:tbl>
          </a:graphicData>
        </a:graphic>
      </p:graphicFrame>
      <p:sp>
        <p:nvSpPr>
          <p:cNvPr id="9" name="Zástupný objekt pre pätu 1">
            <a:extLst>
              <a:ext uri="{FF2B5EF4-FFF2-40B4-BE49-F238E27FC236}">
                <a16:creationId xmlns:a16="http://schemas.microsoft.com/office/drawing/2014/main" id="{48A4CB3E-44EC-1149-A8DE-CC8A060DD0FF}"/>
              </a:ext>
            </a:extLst>
          </p:cNvPr>
          <p:cNvSpPr txBox="1">
            <a:spLocks/>
          </p:cNvSpPr>
          <p:nvPr/>
        </p:nvSpPr>
        <p:spPr>
          <a:xfrm>
            <a:off x="4006373" y="3753142"/>
            <a:ext cx="2906061" cy="3388593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400" b="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zmysle zákona o „strategických investíciách“ boli na stavby D3 v 07/2024 vydané osvedčenia o strategickej investícii.</a:t>
            </a:r>
          </a:p>
          <a:p>
            <a:pPr algn="just"/>
            <a:endParaRPr lang="sk-SK" sz="105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EIA stavby Žilina Brodno – Kysucké Nové Mesto ukončený právoplatnosťou záverečného stanoviska EIA dňa 28.1.2025 a stavieb Kysucké Nové Mesto – Oščadnica a Oščadnica – Čadca Bukov, 2. profil dňa 16.6.2025.</a:t>
            </a:r>
          </a:p>
          <a:p>
            <a:pPr algn="just"/>
            <a:endParaRPr lang="sk-SK" sz="1050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05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všetky úseky diaľnice D3 disponuje NDS vykonateľnými stavebnými povoleniami.</a:t>
            </a:r>
          </a:p>
        </p:txBody>
      </p:sp>
    </p:spTree>
    <p:extLst>
      <p:ext uri="{BB962C8B-B14F-4D97-AF65-F5344CB8AC3E}">
        <p14:creationId xmlns:p14="http://schemas.microsoft.com/office/powerpoint/2010/main" val="158336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D1816B0-9C8D-421C-A62B-20F2D6D3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72E9-37BA-4260-9F70-5A260C7510E7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75A54D-BB8B-4BFD-82C9-578525E6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7503"/>
            <a:ext cx="11564939" cy="1202418"/>
          </a:xfrm>
        </p:spPr>
        <p:txBody>
          <a:bodyPr/>
          <a:lstStyle/>
          <a:p>
            <a:pPr fontAlgn="ctr"/>
            <a:r>
              <a:rPr lang="sk-SK" dirty="0"/>
              <a:t>D3 | </a:t>
            </a:r>
            <a:r>
              <a:rPr lang="pt-BR" dirty="0">
                <a:solidFill>
                  <a:srgbClr val="FAA400"/>
                </a:solidFill>
              </a:rPr>
              <a:t>Žilina, Brodno – Kysucké Nové Mesto</a:t>
            </a:r>
            <a:endParaRPr lang="sk-SK" b="0" dirty="0">
              <a:solidFill>
                <a:srgbClr val="FAA400"/>
              </a:solidFill>
            </a:endParaRP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A27DBC55-1030-4606-B82D-2C065CE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27177"/>
              </p:ext>
            </p:extLst>
          </p:nvPr>
        </p:nvGraphicFramePr>
        <p:xfrm>
          <a:off x="533400" y="1397000"/>
          <a:ext cx="10877550" cy="448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84">
                  <a:extLst>
                    <a:ext uri="{9D8B030D-6E8A-4147-A177-3AD203B41FA5}">
                      <a16:colId xmlns:a16="http://schemas.microsoft.com/office/drawing/2014/main" val="3199361581"/>
                    </a:ext>
                  </a:extLst>
                </a:gridCol>
                <a:gridCol w="7633366">
                  <a:extLst>
                    <a:ext uri="{9D8B030D-6E8A-4147-A177-3AD203B41FA5}">
                      <a16:colId xmlns:a16="http://schemas.microsoft.com/office/drawing/2014/main" val="1364824202"/>
                    </a:ext>
                  </a:extLst>
                </a:gridCol>
              </a:tblGrid>
              <a:tr h="5414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Zhotoviteľ: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Združenie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Váhostav</a:t>
                      </a: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Metrostav</a:t>
                      </a: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DS – Duna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Aszfalt</a:t>
                      </a:r>
                      <a:endParaRPr lang="sk-SK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650"/>
                  </a:ext>
                </a:extLst>
              </a:tr>
              <a:tr h="499178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PHZ: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 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66702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Zmluvná cena: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399 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64991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sk-SK" sz="18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Fidic</a:t>
                      </a: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Červený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8779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Podpis zmluvy: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30.9.2025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30508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Plánovaný začiatok výstavby: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41244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Plánovaný koniec výstavby: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Jún 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20409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Stavebné povolenie vydané: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31.7.2025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4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D1816B0-9C8D-421C-A62B-20F2D6D3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72E9-37BA-4260-9F70-5A260C7510E7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75A54D-BB8B-4BFD-82C9-578525E6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7503"/>
            <a:ext cx="11564939" cy="1202418"/>
          </a:xfrm>
        </p:spPr>
        <p:txBody>
          <a:bodyPr/>
          <a:lstStyle/>
          <a:p>
            <a:pPr fontAlgn="ctr"/>
            <a:r>
              <a:rPr lang="sk-SK" dirty="0"/>
              <a:t>D3 | </a:t>
            </a:r>
            <a:r>
              <a:rPr lang="sk-SK" dirty="0">
                <a:solidFill>
                  <a:srgbClr val="FAA400"/>
                </a:solidFill>
              </a:rPr>
              <a:t>Kysucké Nové Mesto – Oščadnica</a:t>
            </a:r>
            <a:endParaRPr lang="sk-SK" b="0" dirty="0">
              <a:solidFill>
                <a:srgbClr val="FAA400"/>
              </a:solidFill>
            </a:endParaRP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A27DBC55-1030-4606-B82D-2C065CE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72491"/>
              </p:ext>
            </p:extLst>
          </p:nvPr>
        </p:nvGraphicFramePr>
        <p:xfrm>
          <a:off x="533400" y="1397000"/>
          <a:ext cx="10877550" cy="448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84">
                  <a:extLst>
                    <a:ext uri="{9D8B030D-6E8A-4147-A177-3AD203B41FA5}">
                      <a16:colId xmlns:a16="http://schemas.microsoft.com/office/drawing/2014/main" val="3199361581"/>
                    </a:ext>
                  </a:extLst>
                </a:gridCol>
                <a:gridCol w="7633366">
                  <a:extLst>
                    <a:ext uri="{9D8B030D-6E8A-4147-A177-3AD203B41FA5}">
                      <a16:colId xmlns:a16="http://schemas.microsoft.com/office/drawing/2014/main" val="1364824202"/>
                    </a:ext>
                  </a:extLst>
                </a:gridCol>
              </a:tblGrid>
              <a:tr h="5414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Zhotoviteľ: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Skanska - 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650"/>
                  </a:ext>
                </a:extLst>
              </a:tr>
              <a:tr h="499178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PHZ: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 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66702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Zmluvná cena: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 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64991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sk-SK" sz="18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Fidic</a:t>
                      </a: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Červený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8779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Podpis zmluvy: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30.9.2025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30508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Plánovaný začiatok výstavby: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41244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Plánovaný koniec výstavby: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Jún 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20409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Stavebné povolenie vydané: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13.8.2025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4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D1816B0-9C8D-421C-A62B-20F2D6D3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72E9-37BA-4260-9F70-5A260C7510E7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75A54D-BB8B-4BFD-82C9-578525E6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7503"/>
            <a:ext cx="11564939" cy="1202418"/>
          </a:xfrm>
        </p:spPr>
        <p:txBody>
          <a:bodyPr/>
          <a:lstStyle/>
          <a:p>
            <a:pPr fontAlgn="ctr"/>
            <a:r>
              <a:rPr lang="sk-SK" dirty="0"/>
              <a:t>D3 | </a:t>
            </a:r>
            <a:r>
              <a:rPr lang="sk-SK" dirty="0">
                <a:solidFill>
                  <a:srgbClr val="FAA400"/>
                </a:solidFill>
              </a:rPr>
              <a:t>Oščadnica – Čadca Bukov, 2. profil</a:t>
            </a:r>
            <a:endParaRPr lang="sk-SK" b="0" dirty="0">
              <a:solidFill>
                <a:srgbClr val="FAA400"/>
              </a:solidFill>
            </a:endParaRP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A27DBC55-1030-4606-B82D-2C065CE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28518"/>
              </p:ext>
            </p:extLst>
          </p:nvPr>
        </p:nvGraphicFramePr>
        <p:xfrm>
          <a:off x="533400" y="1397000"/>
          <a:ext cx="10877550" cy="448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84">
                  <a:extLst>
                    <a:ext uri="{9D8B030D-6E8A-4147-A177-3AD203B41FA5}">
                      <a16:colId xmlns:a16="http://schemas.microsoft.com/office/drawing/2014/main" val="3199361581"/>
                    </a:ext>
                  </a:extLst>
                </a:gridCol>
                <a:gridCol w="7633366">
                  <a:extLst>
                    <a:ext uri="{9D8B030D-6E8A-4147-A177-3AD203B41FA5}">
                      <a16:colId xmlns:a16="http://schemas.microsoft.com/office/drawing/2014/main" val="1364824202"/>
                    </a:ext>
                  </a:extLst>
                </a:gridCol>
              </a:tblGrid>
              <a:tr h="5414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Zhotoviteľ: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Združenie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Váhostav</a:t>
                      </a: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Metrostav</a:t>
                      </a:r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DS – Duna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Aszfalt</a:t>
                      </a:r>
                      <a:endParaRPr lang="sk-SK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650"/>
                  </a:ext>
                </a:extLst>
              </a:tr>
              <a:tr h="499178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PHZ: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 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66702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Zmluvná cena: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 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64991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sk-SK" sz="18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Fidic</a:t>
                      </a: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Žltý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8779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Podpis zmluvy: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30.9.2025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30508"/>
                  </a:ext>
                </a:extLst>
              </a:tr>
              <a:tr h="566845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Plánovaný začiatok výstavby: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41244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Plánovaný koniec výstavby: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Jún 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20409"/>
                  </a:ext>
                </a:extLst>
              </a:tr>
              <a:tr h="586053">
                <a:tc>
                  <a:txBody>
                    <a:bodyPr/>
                    <a:lstStyle/>
                    <a:p>
                      <a:pPr algn="r"/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Stavebné povolenie vydané: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18.8.2025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4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2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A27DBC55-1030-4606-B82D-2C065CE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29398"/>
              </p:ext>
            </p:extLst>
          </p:nvPr>
        </p:nvGraphicFramePr>
        <p:xfrm>
          <a:off x="330199" y="1355947"/>
          <a:ext cx="5584826" cy="98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1">
                  <a:extLst>
                    <a:ext uri="{9D8B030D-6E8A-4147-A177-3AD203B41FA5}">
                      <a16:colId xmlns:a16="http://schemas.microsoft.com/office/drawing/2014/main" val="4128513331"/>
                    </a:ext>
                  </a:extLst>
                </a:gridCol>
                <a:gridCol w="2185839">
                  <a:extLst>
                    <a:ext uri="{9D8B030D-6E8A-4147-A177-3AD203B41FA5}">
                      <a16:colId xmlns:a16="http://schemas.microsoft.com/office/drawing/2014/main" val="3488642493"/>
                    </a:ext>
                  </a:extLst>
                </a:gridCol>
                <a:gridCol w="1258269">
                  <a:extLst>
                    <a:ext uri="{9D8B030D-6E8A-4147-A177-3AD203B41FA5}">
                      <a16:colId xmlns:a16="http://schemas.microsoft.com/office/drawing/2014/main" val="3199361581"/>
                    </a:ext>
                  </a:extLst>
                </a:gridCol>
                <a:gridCol w="1480317">
                  <a:extLst>
                    <a:ext uri="{9D8B030D-6E8A-4147-A177-3AD203B41FA5}">
                      <a16:colId xmlns:a16="http://schemas.microsoft.com/office/drawing/2014/main" val="1364824202"/>
                    </a:ext>
                  </a:extLst>
                </a:gridCol>
              </a:tblGrid>
              <a:tr h="590684"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Ťah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Dĺžka</a:t>
                      </a:r>
                      <a:r>
                        <a:rPr lang="sk-SK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úseku v km</a:t>
                      </a:r>
                      <a:endParaRPr lang="sk-SK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jazdných pruhov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91606"/>
                  </a:ext>
                </a:extLst>
              </a:tr>
              <a:tr h="396518"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Svrčinovec – št. hr. SR/ČR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650"/>
                  </a:ext>
                </a:extLst>
              </a:tr>
            </a:tbl>
          </a:graphicData>
        </a:graphic>
      </p:graphicFrame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C7B9-FBC6-7547-ACA3-232EF485A4AB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14C6E33D-53DB-4250-A193-B030FBBEA916}"/>
              </a:ext>
            </a:extLst>
          </p:cNvPr>
          <p:cNvSpPr txBox="1">
            <a:spLocks/>
          </p:cNvSpPr>
          <p:nvPr/>
        </p:nvSpPr>
        <p:spPr>
          <a:xfrm>
            <a:off x="330200" y="2529855"/>
            <a:ext cx="5363592" cy="3744416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400" b="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súčasnosti sa pripravujú súťažné podklady na zhotoviteľa technickej štúdie s predpokladom začatia procesu verejného obstarávania v IV.Q.2025, plánované dodanie štúdie koniec roka 2026.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Následne bude príprava pokračovať procesom EIA, ktorý bude ukončený vydaním Záverečného stanoviska.  </a:t>
            </a:r>
          </a:p>
          <a:p>
            <a:pPr algn="just"/>
            <a:endParaRPr lang="sk-SK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Štúdia preverí dopravné potreby a navrhne možnosti umiestnenia a technické riešenie R5 ako aj preverí alternatívu v parametroch cesty I. triedy. </a:t>
            </a:r>
          </a:p>
          <a:p>
            <a:pPr algn="just"/>
            <a:endParaRPr lang="sk-SK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Súčasťou technickej štúdie bude aj návrh dispozičného riešenia  a plnohodnotného napojenia hraničného prechodu</a:t>
            </a:r>
          </a:p>
          <a:p>
            <a:pPr algn="just"/>
            <a:endParaRPr lang="sk-SK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300" dirty="0">
                <a:solidFill>
                  <a:srgbClr val="FA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Cieľom štúdie </a:t>
            </a:r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vyriešiť prepojenie diaľnice D3 na Českú republiku.</a:t>
            </a:r>
          </a:p>
          <a:p>
            <a:endParaRPr lang="sk-SK" sz="1300" dirty="0">
              <a:solidFill>
                <a:schemeClr val="bg1"/>
              </a:solidFill>
            </a:endParaRPr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B82F367D-A954-CE15-B622-B4D7A710C8EB}"/>
              </a:ext>
            </a:extLst>
          </p:cNvPr>
          <p:cNvSpPr txBox="1">
            <a:spLocks/>
          </p:cNvSpPr>
          <p:nvPr/>
        </p:nvSpPr>
        <p:spPr>
          <a:xfrm>
            <a:off x="330200" y="339090"/>
            <a:ext cx="11569700" cy="584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tabLst>
                <a:tab pos="4391025" algn="l"/>
              </a:tabLst>
            </a:pPr>
            <a:r>
              <a:rPr lang="sk-SK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Rýchlostná cesta</a:t>
            </a:r>
            <a:r>
              <a:rPr lang="sk-SK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R5 </a:t>
            </a:r>
          </a:p>
        </p:txBody>
      </p:sp>
      <p:pic>
        <p:nvPicPr>
          <p:cNvPr id="5" name="Obrázok 4" descr="Obrázok, na ktorom je text, mapa, atlas, písmo&#10;&#10;Obsah vygenerovaný umelou inteligenciou môže byť nesprávny.">
            <a:extLst>
              <a:ext uri="{FF2B5EF4-FFF2-40B4-BE49-F238E27FC236}">
                <a16:creationId xmlns:a16="http://schemas.microsoft.com/office/drawing/2014/main" id="{76198CEA-6F60-700A-3187-89A5C252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87" y="0"/>
            <a:ext cx="587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A27DBC55-1030-4606-B82D-2C065CE0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62620"/>
              </p:ext>
            </p:extLst>
          </p:nvPr>
        </p:nvGraphicFramePr>
        <p:xfrm>
          <a:off x="330199" y="1235523"/>
          <a:ext cx="5584826" cy="144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1">
                  <a:extLst>
                    <a:ext uri="{9D8B030D-6E8A-4147-A177-3AD203B41FA5}">
                      <a16:colId xmlns:a16="http://schemas.microsoft.com/office/drawing/2014/main" val="4128513331"/>
                    </a:ext>
                  </a:extLst>
                </a:gridCol>
                <a:gridCol w="2185839">
                  <a:extLst>
                    <a:ext uri="{9D8B030D-6E8A-4147-A177-3AD203B41FA5}">
                      <a16:colId xmlns:a16="http://schemas.microsoft.com/office/drawing/2014/main" val="3488642493"/>
                    </a:ext>
                  </a:extLst>
                </a:gridCol>
                <a:gridCol w="1258269">
                  <a:extLst>
                    <a:ext uri="{9D8B030D-6E8A-4147-A177-3AD203B41FA5}">
                      <a16:colId xmlns:a16="http://schemas.microsoft.com/office/drawing/2014/main" val="3199361581"/>
                    </a:ext>
                  </a:extLst>
                </a:gridCol>
                <a:gridCol w="1480317">
                  <a:extLst>
                    <a:ext uri="{9D8B030D-6E8A-4147-A177-3AD203B41FA5}">
                      <a16:colId xmlns:a16="http://schemas.microsoft.com/office/drawing/2014/main" val="1364824202"/>
                    </a:ext>
                  </a:extLst>
                </a:gridCol>
              </a:tblGrid>
              <a:tr h="590684"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Ťah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Dĺžka</a:t>
                      </a:r>
                      <a:r>
                        <a:rPr lang="sk-SK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úseku v km</a:t>
                      </a:r>
                      <a:endParaRPr lang="sk-SK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jazdných pruhov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91606"/>
                  </a:ext>
                </a:extLst>
              </a:tr>
              <a:tr h="396518"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Štátna hranica SR/ČR - Mestečko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650"/>
                  </a:ext>
                </a:extLst>
              </a:tr>
              <a:tr h="396518">
                <a:tc>
                  <a:txBody>
                    <a:bodyPr/>
                    <a:lstStyle/>
                    <a:p>
                      <a:pPr algn="ctr"/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Mestečko – Púchov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20508"/>
                  </a:ext>
                </a:extLst>
              </a:tr>
            </a:tbl>
          </a:graphicData>
        </a:graphic>
      </p:graphicFrame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NDS 2024</a:t>
            </a: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C7B9-FBC6-7547-ACA3-232EF485A4AB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B82F367D-A954-CE15-B622-B4D7A710C8EB}"/>
              </a:ext>
            </a:extLst>
          </p:cNvPr>
          <p:cNvSpPr txBox="1">
            <a:spLocks/>
          </p:cNvSpPr>
          <p:nvPr/>
        </p:nvSpPr>
        <p:spPr>
          <a:xfrm>
            <a:off x="330200" y="339090"/>
            <a:ext cx="11569700" cy="584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tabLst>
                <a:tab pos="4391025" algn="l"/>
              </a:tabLst>
            </a:pPr>
            <a:r>
              <a:rPr lang="sk-SK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Rýchlostná cesta</a:t>
            </a:r>
            <a:r>
              <a:rPr lang="sk-SK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R6 </a:t>
            </a:r>
          </a:p>
        </p:txBody>
      </p:sp>
      <p:sp>
        <p:nvSpPr>
          <p:cNvPr id="5" name="Zástupný objekt pre pätu 1">
            <a:extLst>
              <a:ext uri="{FF2B5EF4-FFF2-40B4-BE49-F238E27FC236}">
                <a16:creationId xmlns:a16="http://schemas.microsoft.com/office/drawing/2014/main" id="{23667226-1637-5C42-F6EF-353AF1E1D67E}"/>
              </a:ext>
            </a:extLst>
          </p:cNvPr>
          <p:cNvSpPr txBox="1">
            <a:spLocks/>
          </p:cNvSpPr>
          <p:nvPr/>
        </p:nvSpPr>
        <p:spPr>
          <a:xfrm>
            <a:off x="330200" y="2781302"/>
            <a:ext cx="5363592" cy="3886197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400" b="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300" b="1" dirty="0">
                <a:solidFill>
                  <a:srgbClr val="FA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Vyhlásené verejné obstarávanie na zhotoviteľa aktualizácie štúdie realizovateľnosti</a:t>
            </a:r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dodanie štúdie 365 dní od účinnosti zmluvy (plánovaný termín I.Q 2027). </a:t>
            </a:r>
          </a:p>
          <a:p>
            <a:pPr algn="just"/>
            <a:endParaRPr lang="sk-SK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Následne bude príprava pokračovať procesom EIA, ktorý bude ukončený vydaním Záverečného stanoviska.  </a:t>
            </a:r>
          </a:p>
          <a:p>
            <a:pPr algn="just"/>
            <a:endParaRPr lang="sk-SK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Predmetom štúdie je navrhnúť a porovnať varianty trasovania v kategórii rýchlostnej cesty ako aj variant modernizácie cesty I/49.</a:t>
            </a:r>
          </a:p>
          <a:p>
            <a:pPr algn="just"/>
            <a:endParaRPr lang="sk-SK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300" b="1" dirty="0">
                <a:solidFill>
                  <a:srgbClr val="FA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Cieľom štúdie je: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vyhľadanie a definovanie možných variantov trasovania,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stanovenie výhľadových dopravno-inžinierskych údajov,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optimalizácia technického riešenia stavby,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posúdenie jednotlivých alternatív a variantov,</a:t>
            </a:r>
          </a:p>
          <a:p>
            <a:pPr algn="just"/>
            <a:r>
              <a:rPr lang="sk-S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Odporučiť výsledný optimálny variant</a:t>
            </a:r>
          </a:p>
          <a:p>
            <a:endParaRPr lang="sk-SK" sz="1300" dirty="0">
              <a:solidFill>
                <a:schemeClr val="bg1"/>
              </a:solidFill>
            </a:endParaRPr>
          </a:p>
        </p:txBody>
      </p:sp>
      <p:pic>
        <p:nvPicPr>
          <p:cNvPr id="8" name="Obrázok 7" descr="Obrázok, na ktorom je mapa, text, atlas&#10;&#10;Obsah vygenerovaný umelou inteligenciou môže byť nesprávny.">
            <a:extLst>
              <a:ext uri="{FF2B5EF4-FFF2-40B4-BE49-F238E27FC236}">
                <a16:creationId xmlns:a16="http://schemas.microsoft.com/office/drawing/2014/main" id="{41347DD0-853D-82BA-47F9-B06D87C1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0"/>
            <a:ext cx="6457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B56F8-8E96-430A-A6C6-39D1B75E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428974"/>
            <a:ext cx="5124660" cy="1325563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</a:rPr>
              <a:t>Ďakujem</a:t>
            </a:r>
            <a:br>
              <a:rPr lang="sk-SK" dirty="0">
                <a:solidFill>
                  <a:schemeClr val="accent1"/>
                </a:solidFill>
              </a:rPr>
            </a:br>
            <a:r>
              <a:rPr lang="sk-SK" dirty="0">
                <a:solidFill>
                  <a:schemeClr val="accent1"/>
                </a:solidFill>
              </a:rPr>
              <a:t>za pozornosť!</a:t>
            </a:r>
            <a:br>
              <a:rPr lang="sk-SK" dirty="0">
                <a:solidFill>
                  <a:schemeClr val="bg2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Priestor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pre Vaše otázky.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6CC3CD7-5A96-4AB1-BD99-B25EC8FF8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Národná diaľničná spoločnosť, a.s.</a:t>
            </a:r>
            <a:endParaRPr lang="sk-SK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/>
              <a:t>„Střední Morava - křižovatka dopravních a ekonomických zájmů“</a:t>
            </a:r>
          </a:p>
        </p:txBody>
      </p:sp>
    </p:spTree>
    <p:extLst>
      <p:ext uri="{BB962C8B-B14F-4D97-AF65-F5344CB8AC3E}">
        <p14:creationId xmlns:p14="http://schemas.microsoft.com/office/powerpoint/2010/main" val="846571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NDS">
      <a:dk1>
        <a:srgbClr val="585858"/>
      </a:dk1>
      <a:lt1>
        <a:srgbClr val="FFFFFF"/>
      </a:lt1>
      <a:dk2>
        <a:srgbClr val="585858"/>
      </a:dk2>
      <a:lt2>
        <a:srgbClr val="CCCCCC"/>
      </a:lt2>
      <a:accent1>
        <a:srgbClr val="FAA400"/>
      </a:accent1>
      <a:accent2>
        <a:srgbClr val="CCCCCC"/>
      </a:accent2>
      <a:accent3>
        <a:srgbClr val="00BBF2"/>
      </a:accent3>
      <a:accent4>
        <a:srgbClr val="585858"/>
      </a:accent4>
      <a:accent5>
        <a:srgbClr val="21B169"/>
      </a:accent5>
      <a:accent6>
        <a:srgbClr val="CCCCCC"/>
      </a:accent6>
      <a:hlink>
        <a:srgbClr val="00BBF2"/>
      </a:hlink>
      <a:folHlink>
        <a:srgbClr val="21B1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3C52">
            <a:alpha val="89804"/>
          </a:srgbClr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665</Words>
  <Application>Microsoft Office PowerPoint</Application>
  <PresentationFormat>Širokouhlá</PresentationFormat>
  <Paragraphs>151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Motív balíka Office</vt:lpstr>
      <vt:lpstr>Príprava a realizácia diaľničných stavieb v najbližšom období Prepojenie Moravy a Slovenska</vt:lpstr>
      <vt:lpstr>Sieť diaľnic a rýchlostných ciest na Slovensku  Prepojenie Moravy a Slovenska </vt:lpstr>
      <vt:lpstr>Diaľnica D3</vt:lpstr>
      <vt:lpstr>D3 | Žilina, Brodno – Kysucké Nové Mesto</vt:lpstr>
      <vt:lpstr>D3 | Kysucké Nové Mesto – Oščadnica</vt:lpstr>
      <vt:lpstr>D3 | Oščadnica – Čadca Bukov, 2. profil</vt:lpstr>
      <vt:lpstr>Prezentácia programu PowerPoint</vt:lpstr>
      <vt:lpstr>Prezentácia programu PowerPoint</vt:lpstr>
      <vt:lpstr>Ďakujem za pozornosť! Priestor  pre Vaše otázky.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OMK</dc:creator>
  <cp:lastModifiedBy>Pollák Tomáš</cp:lastModifiedBy>
  <cp:revision>137</cp:revision>
  <cp:lastPrinted>2023-07-21T12:08:53Z</cp:lastPrinted>
  <dcterms:created xsi:type="dcterms:W3CDTF">2023-04-18T07:29:28Z</dcterms:created>
  <dcterms:modified xsi:type="dcterms:W3CDTF">2025-09-19T11:46:33Z</dcterms:modified>
</cp:coreProperties>
</file>